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4" r:id="rId2"/>
    <p:sldId id="266" r:id="rId3"/>
    <p:sldId id="270" r:id="rId4"/>
    <p:sldId id="261" r:id="rId5"/>
    <p:sldId id="262" r:id="rId6"/>
    <p:sldId id="26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7E24"/>
    <a:srgbClr val="E51B8E"/>
    <a:srgbClr val="0A9A2C"/>
    <a:srgbClr val="FF0066"/>
    <a:srgbClr val="F68C22"/>
    <a:srgbClr val="71D030"/>
    <a:srgbClr val="DE7C8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8305800" cy="5401479"/>
          </a:xfrm>
          <a:prstGeom prst="rect">
            <a:avLst/>
          </a:prstGeom>
          <a:ln w="19050">
            <a:solidFill>
              <a:srgbClr val="E51B8E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ta-IN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ta-IN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latin typeface="Arial Unicode MS" panose="020B060402020202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ta-IN" sz="3200" dirty="0" smtClean="0">
                <a:solidFill>
                  <a:srgbClr val="087E24"/>
                </a:solidFill>
              </a:rPr>
              <a:t>தொடக்க நிலை – </a:t>
            </a:r>
            <a:r>
              <a:rPr lang="ta-IN" sz="3200" dirty="0" smtClean="0">
                <a:solidFill>
                  <a:srgbClr val="087E24"/>
                </a:solidFill>
              </a:rPr>
              <a:t>சமூக அறிவியல்</a:t>
            </a:r>
            <a:r>
              <a:rPr lang="ta-IN" smtClean="0">
                <a:solidFill>
                  <a:srgbClr val="087E24"/>
                </a:solidFill>
              </a:rPr>
              <a:t/>
            </a:r>
            <a:br>
              <a:rPr lang="ta-IN" smtClean="0">
                <a:solidFill>
                  <a:srgbClr val="087E24"/>
                </a:solidFill>
              </a:rPr>
            </a:br>
            <a:endParaRPr lang="ta-IN" dirty="0" smtClean="0"/>
          </a:p>
          <a:p>
            <a:pPr algn="ctr">
              <a:lnSpc>
                <a:spcPct val="150000"/>
              </a:lnSpc>
            </a:pPr>
            <a:r>
              <a:rPr lang="ta-IN" dirty="0" smtClean="0"/>
              <a:t> </a:t>
            </a:r>
          </a:p>
          <a:p>
            <a:pPr algn="ctr">
              <a:lnSpc>
                <a:spcPct val="150000"/>
              </a:lnSpc>
            </a:pPr>
            <a:r>
              <a:rPr lang="ta-IN" sz="3600" b="1" dirty="0" smtClean="0">
                <a:solidFill>
                  <a:srgbClr val="E51B8E"/>
                </a:solidFill>
              </a:rPr>
              <a:t>பங்கேற்பாளர்களுக்கான குழுச் செயல்பாடுகள்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	</a:t>
            </a:r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1"/>
            <a:ext cx="8229600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a-IN" sz="2400" b="1" dirty="0" smtClean="0">
                <a:solidFill>
                  <a:srgbClr val="087E24"/>
                </a:solidFill>
              </a:rPr>
              <a:t>பங்கேற்பாளர்களுக்கான </a:t>
            </a:r>
            <a:endParaRPr lang="en-US" sz="2400" b="1" dirty="0" smtClean="0">
              <a:solidFill>
                <a:srgbClr val="087E24"/>
              </a:solidFill>
            </a:endParaRPr>
          </a:p>
          <a:p>
            <a:pPr algn="ctr"/>
            <a:r>
              <a:rPr lang="ta-IN" sz="2400" b="1" dirty="0" smtClean="0">
                <a:solidFill>
                  <a:srgbClr val="087E24"/>
                </a:solidFill>
              </a:rPr>
              <a:t>குழுச் செயல்பாடுகள்</a:t>
            </a:r>
          </a:p>
          <a:p>
            <a:pPr algn="ctr"/>
            <a:endParaRPr lang="ta-IN" sz="2000" b="1" dirty="0" smtClean="0"/>
          </a:p>
          <a:p>
            <a:pPr algn="just">
              <a:lnSpc>
                <a:spcPct val="150000"/>
              </a:lnSpc>
            </a:pPr>
            <a:r>
              <a:rPr lang="ta-IN" dirty="0" smtClean="0"/>
              <a:t>	பங்கேற்பாளர்களுக்கான சில குழுச் செயல்பாடுகள் கீழே  பரிந்துரைக்கப்பட்டுள்ளன.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இந்தப் பிரிவில் கொடுக்கப்பட்டுள்ள செயல்பாடுகள் பாடப்பொருள், கற்றல் இடர்ப்பாடுகள் மற்றும் கற்பிக்கும் முறைகள் பற்றிய ஆழ்ந்த புரிதலைப் பெற உதவும் வகையில் வடிவமைக்கப்பட்டுள்ளன. </a:t>
            </a:r>
          </a:p>
          <a:p>
            <a:pPr algn="just">
              <a:lnSpc>
                <a:spcPct val="150000"/>
              </a:lnSpc>
            </a:pPr>
            <a:endParaRPr lang="ta-IN" dirty="0" smtClean="0">
              <a:latin typeface="Arial Unicode MS" pitchFamily="34" charset="-128"/>
              <a:ea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	பங்கேற்பாளர்கள், பத்து  குழுக்களாக பிரிந்து, ஒவ்வொரு குழுவும் தொடக்க நிலைப் பாடப்புத்தகத்தில் கொடுக்கப்பட்டுள்ள கீழ்க்காணும் ஏதேனும்  ஒரு பாடத்தலைப்பைத் தெரிவுச் செய்து, </a:t>
            </a:r>
            <a:r>
              <a:rPr lang="ta-IN" dirty="0" smtClean="0"/>
              <a:t>பரிந்துரைக்கப்பட்டுள்ள செயல்பாடுகளை மேற்கொண்டு பகிர்ந்துகொள்ளவேண்டும். </a:t>
            </a:r>
            <a:endParaRPr lang="ta-IN" dirty="0" smtClean="0">
              <a:latin typeface="Arial Unicode MS" pitchFamily="34" charset="-128"/>
              <a:ea typeface="Arial Unicode MS" pitchFamily="34" charset="-128"/>
            </a:endParaRPr>
          </a:p>
          <a:p>
            <a:pPr algn="ctr"/>
            <a:endParaRPr lang="ta-IN" sz="2000" b="1" dirty="0" smtClean="0"/>
          </a:p>
          <a:p>
            <a:pPr algn="ctr"/>
            <a:endParaRPr lang="ta-IN" sz="2000" b="1" dirty="0" smtClean="0"/>
          </a:p>
          <a:p>
            <a:pPr algn="ctr"/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133600" y="301845"/>
          <a:ext cx="6172200" cy="6198935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6172200"/>
              </a:tblGrid>
              <a:tr h="9927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800" dirty="0" smtClean="0">
                          <a:solidFill>
                            <a:schemeClr val="bg1"/>
                          </a:solidFill>
                          <a:cs typeface="+mn-cs"/>
                        </a:rPr>
                        <a:t>தொடக்க நிலை</a:t>
                      </a:r>
                      <a:r>
                        <a:rPr lang="ta-IN" sz="1800" baseline="0" dirty="0" smtClean="0">
                          <a:solidFill>
                            <a:schemeClr val="bg1"/>
                          </a:solidFill>
                          <a:cs typeface="+mn-cs"/>
                        </a:rPr>
                        <a:t> (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cs typeface="+mn-cs"/>
                        </a:rPr>
                        <a:t> PRIMARY) </a:t>
                      </a:r>
                      <a:r>
                        <a:rPr lang="ta-IN" sz="1800" dirty="0" smtClean="0">
                          <a:cs typeface="+mn-cs"/>
                        </a:rPr>
                        <a:t>பாடத் தலைப்புகள்</a:t>
                      </a:r>
                      <a:endParaRPr lang="en-US" sz="1800" dirty="0" smtClean="0"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8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cs typeface="+mn-cs"/>
                        </a:rPr>
                        <a:t>(இரண்டாம் பருவம்)</a:t>
                      </a:r>
                      <a:endParaRPr lang="en-US" sz="1800" dirty="0" smtClean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ta-IN" sz="1800" dirty="0" smtClean="0">
                          <a:solidFill>
                            <a:schemeClr val="bg1"/>
                          </a:solidFill>
                          <a:cs typeface="+mn-cs"/>
                        </a:rPr>
                        <a:t>(இரண்டாம் வகுப்புமுதல் ஐந்தாம் வகுப்புவரை) </a:t>
                      </a:r>
                      <a:endParaRPr lang="en-US" sz="1800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ta-IN" sz="2000" dirty="0" smtClean="0">
                          <a:cs typeface="+mn-cs"/>
                        </a:rPr>
                        <a:t>பாடத் தலைப்புகள்</a:t>
                      </a:r>
                      <a:endParaRPr lang="en-US" sz="2000" dirty="0">
                        <a:solidFill>
                          <a:srgbClr val="0070C0"/>
                        </a:solidFill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083">
                <a:tc>
                  <a:txBody>
                    <a:bodyPr/>
                    <a:lstStyle/>
                    <a:p>
                      <a:pPr algn="ctr"/>
                      <a:r>
                        <a:rPr lang="ta-IN" sz="2000" b="1" dirty="0" smtClean="0">
                          <a:solidFill>
                            <a:srgbClr val="E51B8E"/>
                          </a:solidFill>
                          <a:cs typeface="+mn-cs"/>
                        </a:rPr>
                        <a:t>சமூக அறிவியல்</a:t>
                      </a:r>
                      <a:endParaRPr lang="en-US" sz="2000" b="1" dirty="0">
                        <a:solidFill>
                          <a:srgbClr val="E51B8E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5566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rgbClr val="087E24"/>
                          </a:solidFill>
                        </a:rPr>
                        <a:t>1.</a:t>
                      </a:r>
                      <a:r>
                        <a:rPr lang="ta-IN" sz="1800" b="1" dirty="0" smtClean="0">
                          <a:solidFill>
                            <a:srgbClr val="087E24"/>
                          </a:solidFill>
                        </a:rPr>
                        <a:t> நமது சமுதாயம் </a:t>
                      </a:r>
                      <a:endParaRPr lang="en-US" sz="1800" b="1" dirty="0">
                        <a:solidFill>
                          <a:srgbClr val="087E24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6069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2</a:t>
                      </a:r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. வரலாற்றுச் சிறப்பு மிக்க இடங்கள் </a:t>
                      </a:r>
                      <a:endParaRPr lang="en-US" sz="1800" b="1" dirty="0">
                        <a:solidFill>
                          <a:srgbClr val="087E24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3</a:t>
                      </a:r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. சரணாலயங்கள்</a:t>
                      </a:r>
                      <a:endParaRPr lang="en-US" sz="1800" b="1" dirty="0">
                        <a:solidFill>
                          <a:srgbClr val="087E24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009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4.</a:t>
                      </a:r>
                      <a:r>
                        <a:rPr lang="en-US" sz="1800" b="1" baseline="0" dirty="0" smtClean="0">
                          <a:solidFill>
                            <a:srgbClr val="087E24"/>
                          </a:solidFill>
                          <a:cs typeface="+mn-cs"/>
                        </a:rPr>
                        <a:t> </a:t>
                      </a:r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மாவட்ட நிருவாகம்</a:t>
                      </a:r>
                      <a:endParaRPr lang="en-US" sz="1800" b="1" dirty="0">
                        <a:solidFill>
                          <a:srgbClr val="087E24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6426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5. </a:t>
                      </a:r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சங்ககால வள்ளல்</a:t>
                      </a:r>
                      <a:endParaRPr lang="en-US" sz="1800" b="1" dirty="0">
                        <a:solidFill>
                          <a:srgbClr val="087E24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1988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6. </a:t>
                      </a:r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தமிழ்நாட்டின் இயற்கை அமைப்பு </a:t>
                      </a:r>
                      <a:endParaRPr lang="en-US" sz="1800" b="1" dirty="0">
                        <a:solidFill>
                          <a:srgbClr val="087E24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8882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7. </a:t>
                      </a:r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போக்குவரத்து</a:t>
                      </a:r>
                      <a:endParaRPr lang="en-US" sz="1800" b="1" dirty="0">
                        <a:solidFill>
                          <a:srgbClr val="087E24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7050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8. </a:t>
                      </a:r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பண்டைய அகழ்வாராய்ச்சி </a:t>
                      </a:r>
                      <a:endParaRPr lang="en-US" sz="1800" b="1" dirty="0">
                        <a:solidFill>
                          <a:srgbClr val="087E24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9019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9. </a:t>
                      </a:r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நீர்க்கோளம்</a:t>
                      </a:r>
                      <a:endParaRPr lang="en-US" sz="1800" b="1" dirty="0">
                        <a:solidFill>
                          <a:srgbClr val="087E24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131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10. </a:t>
                      </a:r>
                      <a:r>
                        <a:rPr lang="ta-IN" sz="1800" b="1" dirty="0" smtClean="0">
                          <a:solidFill>
                            <a:srgbClr val="087E24"/>
                          </a:solidFill>
                          <a:cs typeface="+mn-cs"/>
                        </a:rPr>
                        <a:t>உலகில் உள்ள கண்டங்கள் </a:t>
                      </a:r>
                      <a:endParaRPr lang="en-US" sz="1800" b="1" dirty="0">
                        <a:solidFill>
                          <a:srgbClr val="087E24"/>
                        </a:solidFill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09600" y="381001"/>
            <a:ext cx="822960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a-IN" sz="2000" dirty="0" smtClean="0">
                <a:solidFill>
                  <a:srgbClr val="E51B8E"/>
                </a:solidFill>
                <a:latin typeface="Arial Unicode MS" pitchFamily="34" charset="-128"/>
                <a:ea typeface="Arial Unicode MS" pitchFamily="34" charset="-128"/>
              </a:rPr>
              <a:t>குழுச் செயல்பாடுகள்</a:t>
            </a:r>
            <a:endParaRPr lang="ta-IN" sz="1600" dirty="0" smtClean="0">
              <a:solidFill>
                <a:srgbClr val="E51B8E"/>
              </a:solidFill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974725" indent="-974725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ta-I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குழு.1 :	</a:t>
            </a:r>
            <a:r>
              <a:rPr lang="ta-IN" sz="1600" dirty="0" smtClean="0"/>
              <a:t>சமூக அறிவிய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லின் ஒருங்கிணைந்த தன்மையை வெளிப்படுத்தக்கூடிய வகையில் பாடத்தலைப்பை மையமாகக் கொண்டு  மன வரைபடம் வரைதல்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974725" marR="0" lvl="0" indent="-97472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974725" lvl="0" indent="-974725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2: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தேர்ந்தெடுக்கப்பட்ட பாடப்பொருளுக்கு அலகுத்திட்டம் தயார் செய்தல்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974725" marR="0" lvl="0" indent="-97472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974725" lvl="0" indent="-974725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3: </a:t>
            </a:r>
            <a:r>
              <a:rPr lang="ta-IN" sz="1600" dirty="0" smtClean="0"/>
              <a:t>சமூக அறிவிய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ல் பாடப்புத்தகத்தில் உள்ள உணவு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நீர்,</a:t>
            </a:r>
            <a:r>
              <a:rPr kumimoji="0" lang="ta-IN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தாவரங்கள், போக்குவரத்து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மற்றும் இருப்பிடம் போன்ற பாடப்பொருளுக்கு  ஏற்ப குழுச் செயல்திட்டம் வடிவமைக்கலாம்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மேலும் செயல்திட்டத்தை மதிப்பிட உதவும் கூறுகளை வடிவமைத்தல்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762000" y="228601"/>
            <a:ext cx="8001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404813" lvl="0" indent="-40481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4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உங்களுடைய மாநிலம்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யூனியன் பிரதேச குழந்தைகளின்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சூழ்நிலைக்கேற்ப </a:t>
            </a:r>
            <a:r>
              <a:rPr lang="ta-IN" sz="1600" dirty="0" smtClean="0"/>
              <a:t>சமூக அறிவிய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ல் பாடப்புத்தகத்தில் இடம்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பெற்றுள்ள பாடதலைப்புகளை/பாடப்பொருள்களைத் தெரிவு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செய்து அதை வழங்கும் முறைகளைப் பரிந்துரை செய்தல்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404813" marR="0" lvl="0" indent="-40481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914400" indent="-9144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84163" algn="l"/>
              </a:tabLs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5 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மாணவர்களிடம் சமூக சிக்கல்களை /பிரச்சினைகளைப் பற்றிய விழிப்புணர்வு மற்றும் கூர் சிந்தனையை வளர்க்கும் பொருட்டு, </a:t>
            </a:r>
            <a:r>
              <a:rPr lang="ta-IN" sz="1600" dirty="0" smtClean="0"/>
              <a:t>சமூக அறிவிய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ல் பாடப்புத்தகத்தில் இடம் பெற்றுள்ள பாடதலைப்புகளை/பாடப்பொருள்களைத் தெரிவு செய்து அதை வழங்கும் முறைகளைப் பரிந்துரை செய்தல்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.</a:t>
            </a:r>
            <a:endParaRPr lang="ta-IN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404813" indent="-40481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 startAt="5"/>
              <a:tabLst>
                <a:tab pos="284163" algn="l"/>
              </a:tabLst>
            </a:pPr>
            <a:endParaRPr lang="ta-IN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914400" indent="-9144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6	 </a:t>
            </a:r>
            <a:r>
              <a:rPr lang="ta-IN" sz="1600" dirty="0" smtClean="0"/>
              <a:t>சமூக அறிவிய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ல் பாடப்புத்தகத்தில் இடம் பெற்றுள்ள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   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பாடதலைப்புகளை/பாடப்பொருள்களைத் தெரிவு செய்து, அவற்றை  மாணவர்களின் அறிவைக் கட்டமைப்பதற்குரிய அடிப்படைக் கேள்விகளாக மாற்றியமைத்தல்.</a:t>
            </a:r>
          </a:p>
          <a:p>
            <a:pPr marL="404813" indent="-40481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84163" algn="l"/>
              </a:tabLst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990600"/>
            <a:ext cx="7696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7</a:t>
            </a:r>
            <a:r>
              <a:rPr lang="en-US" sz="1600" dirty="0" smtClean="0"/>
              <a:t>. </a:t>
            </a:r>
            <a:r>
              <a:rPr lang="ta-IN" sz="1600" dirty="0" smtClean="0"/>
              <a:t>குழந்தைகளின் வயதிற்கேற்ப, அவர்களின் அறிவியல் </a:t>
            </a:r>
            <a:r>
              <a:rPr lang="en-US" sz="1600" dirty="0" smtClean="0"/>
              <a:t>	</a:t>
            </a:r>
            <a:r>
              <a:rPr lang="ta-IN" sz="1600" dirty="0" smtClean="0"/>
              <a:t>பூர்வமான புரிதலை வெளிப்படுத்தக்கூடிய வாய்ப்புகள் </a:t>
            </a:r>
            <a:r>
              <a:rPr lang="en-US" sz="1600" dirty="0" smtClean="0"/>
              <a:t>	</a:t>
            </a:r>
            <a:r>
              <a:rPr lang="ta-IN" sz="1600" dirty="0" smtClean="0"/>
              <a:t>கொண்ட சூழ்நிலைகளை</a:t>
            </a:r>
            <a:r>
              <a:rPr lang="en-US" sz="1600" dirty="0" smtClean="0"/>
              <a:t> </a:t>
            </a:r>
            <a:r>
              <a:rPr lang="ta-IN" sz="1600" dirty="0" smtClean="0"/>
              <a:t>சமூக அறிவியல் கற்றல் கற்பித்தல் </a:t>
            </a:r>
            <a:r>
              <a:rPr lang="en-US" sz="1600" dirty="0" smtClean="0"/>
              <a:t>	</a:t>
            </a:r>
            <a:r>
              <a:rPr lang="ta-IN" sz="1600" dirty="0" smtClean="0"/>
              <a:t>செயல்பாடுகளில் வடிவமைத்தல்</a:t>
            </a:r>
            <a:r>
              <a:rPr lang="en-US" sz="1600" dirty="0" smtClean="0"/>
              <a:t>.</a:t>
            </a:r>
            <a:endParaRPr lang="ta-IN" sz="1600" dirty="0" smtClean="0"/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 smtClean="0"/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ta-IN" sz="1600" dirty="0" smtClean="0"/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8</a:t>
            </a:r>
            <a:r>
              <a:rPr lang="en-US" sz="1600" dirty="0" smtClean="0"/>
              <a:t>. </a:t>
            </a:r>
            <a:r>
              <a:rPr lang="ta-IN" sz="1600" dirty="0" smtClean="0"/>
              <a:t>கலையும் கைவண்ணமும் செயல்பாட்டில் பங்கேற்பதால் </a:t>
            </a:r>
            <a:r>
              <a:rPr lang="en-US" sz="1600" dirty="0" smtClean="0"/>
              <a:t>	</a:t>
            </a:r>
            <a:r>
              <a:rPr lang="ta-IN" sz="1600" dirty="0" smtClean="0"/>
              <a:t>குழந்தைகள் மகிழ்ச்சி அடைகின்றனர்</a:t>
            </a:r>
            <a:r>
              <a:rPr lang="en-US" sz="1600" dirty="0" smtClean="0"/>
              <a:t>. </a:t>
            </a:r>
            <a:r>
              <a:rPr lang="ta-IN" sz="1600" dirty="0" smtClean="0"/>
              <a:t>சமூக அறிவியல் </a:t>
            </a:r>
            <a:r>
              <a:rPr lang="en-US" sz="1600" dirty="0" smtClean="0"/>
              <a:t>	</a:t>
            </a:r>
            <a:r>
              <a:rPr lang="ta-IN" sz="1600" dirty="0" smtClean="0"/>
              <a:t>கற்றல் கற்பித்தலில் கலைக்கல்வியை எவ்வாறு </a:t>
            </a:r>
            <a:r>
              <a:rPr lang="en-US" sz="1600" dirty="0" smtClean="0"/>
              <a:t>	</a:t>
            </a:r>
            <a:r>
              <a:rPr lang="ta-IN" sz="1600" dirty="0" smtClean="0"/>
              <a:t>ஒருங்கிணைக்கலாம்</a:t>
            </a:r>
            <a:r>
              <a:rPr lang="en-US" sz="1600" dirty="0" smtClean="0"/>
              <a:t>? </a:t>
            </a:r>
            <a:r>
              <a:rPr lang="ta-IN" sz="1600" dirty="0" smtClean="0"/>
              <a:t>சமூக அறிவியல் பாடப்புத்தகத்தில் </a:t>
            </a:r>
            <a:r>
              <a:rPr lang="en-US" sz="1600" dirty="0" smtClean="0"/>
              <a:t>	</a:t>
            </a:r>
            <a:r>
              <a:rPr lang="ta-IN" sz="1600" dirty="0" smtClean="0"/>
              <a:t>இது எவ்வகையில் கொடுக்கப்பட்டுள்ளது</a:t>
            </a:r>
            <a:r>
              <a:rPr lang="en-US" sz="1600" dirty="0" smtClean="0"/>
              <a:t>?</a:t>
            </a:r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 smtClean="0"/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762000" y="381000"/>
            <a:ext cx="7696200" cy="6154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/>
              <a:t>  </a:t>
            </a: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 smtClean="0"/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9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தொடக்கநிலை </a:t>
            </a:r>
            <a:r>
              <a:rPr lang="ta-IN" sz="1600" dirty="0" smtClean="0"/>
              <a:t>சமூக அறிவிய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லின் வெவ்வேறு பாடத்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தலைப்புக்கேற்ற காட்சி கேள்வி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காணொலி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மின்னணு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பாடப்பொருள் போன்றவற்றைத் தேர்ந்தெடுத்து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அதனைச்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 	</a:t>
            </a:r>
            <a:r>
              <a:rPr lang="ta-IN" sz="1600" dirty="0" smtClean="0"/>
              <a:t> சமூக அறிவியல்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பாடப்புத்தகத்துடன்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எவ்வாறு இணைத்துக்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கற்பிக்கலாம்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என்பதைக் கூறுக.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இவற்றிற்கான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முழுமையான வலைத்தள முகவரிகளைக் குறிப்பிட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வேண்டும்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344488" lvl="1" indent="-34448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b="1" dirty="0" smtClean="0">
                <a:latin typeface="Arial Unicode MS" pitchFamily="34" charset="-128"/>
                <a:ea typeface="Arial Unicode MS" pitchFamily="34" charset="-128"/>
              </a:rPr>
              <a:t>குழு.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</a:rPr>
              <a:t>10. 	</a:t>
            </a:r>
            <a:r>
              <a:rPr lang="ta-IN" sz="1600" dirty="0" smtClean="0"/>
              <a:t> சமூக அறிவியல்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பாடப்புத்தகத்தில் உள்ள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பாடத்தலைப்பைத் தேர்வு செய்து, அதிலுள்ள பல்வேறு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கருத்துகளைப் பார்வைத்திறன்  மற்றும் செவித்திறன்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குறைபாடு உள்ள குழந்தைகள் புரிந்துகொள்ள உங்களால்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எவ்வாறு உதவமுடியும்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என்பதைக் கூறுக.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ta-I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383</TotalTime>
  <Words>93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Radhamani J</dc:creator>
  <cp:lastModifiedBy>System16</cp:lastModifiedBy>
  <cp:revision>60</cp:revision>
  <dcterms:created xsi:type="dcterms:W3CDTF">2006-08-16T00:00:00Z</dcterms:created>
  <dcterms:modified xsi:type="dcterms:W3CDTF">2019-10-04T11:34:32Z</dcterms:modified>
</cp:coreProperties>
</file>